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
  </p:notesMasterIdLst>
  <p:sldIdLst>
    <p:sldId id="256" r:id="rId2"/>
    <p:sldId id="257" r:id="rId3"/>
    <p:sldId id="258" r:id="rId4"/>
    <p:sldId id="259" r:id="rId5"/>
    <p:sldId id="260" r:id="rId6"/>
  </p:sldIdLst>
  <p:sldSz cx="9144000" cy="5143500" type="screen16x9"/>
  <p:notesSz cx="6858000" cy="9144000"/>
  <p:embeddedFontLst>
    <p:embeddedFont>
      <p:font typeface="Calibri" panose="020F0502020204030204" pitchFamily="34" charset="0"/>
      <p:regular r:id="rId8"/>
      <p:bold r:id="rId9"/>
      <p:italic r:id="rId10"/>
      <p:boldItalic r:id="rId11"/>
    </p:embeddedFont>
    <p:embeddedFont>
      <p:font typeface="Lato" panose="020F0502020204030203" pitchFamily="34" charset="77"/>
      <p:regular r:id="rId12"/>
      <p:bold r:id="rId13"/>
      <p:italic r:id="rId14"/>
      <p:boldItalic r:id="rId15"/>
    </p:embeddedFont>
    <p:embeddedFont>
      <p:font typeface="Playfair Display" pitchFamily="2" charset="77"/>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p:cViewPr varScale="1">
        <p:scale>
          <a:sx n="165" d="100"/>
          <a:sy n="165" d="100"/>
        </p:scale>
        <p:origin x="66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tableStyles" Target="tableStyle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c6f8898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c6f8898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f88989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f88989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6f88989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c6f88989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6f88989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6f88989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6f88989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c6f88989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567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733219" y="2235351"/>
            <a:ext cx="385200" cy="0"/>
          </a:xfrm>
          <a:prstGeom prst="straightConnector1">
            <a:avLst/>
          </a:prstGeom>
          <a:noFill/>
          <a:ln w="28575" cap="flat" cmpd="sng">
            <a:solidFill>
              <a:schemeClr val="dk1"/>
            </a:solidFill>
            <a:prstDash val="solid"/>
            <a:round/>
            <a:headEnd type="none" w="sm" len="sm"/>
            <a:tailEnd type="none" w="sm" len="sm"/>
          </a:ln>
        </p:spPr>
      </p:cxnSp>
      <p:sp>
        <p:nvSpPr>
          <p:cNvPr id="13" name="Google Shape;13;p2"/>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a:endParaRPr/>
          </a:p>
        </p:txBody>
      </p:sp>
      <p:sp>
        <p:nvSpPr>
          <p:cNvPr id="14" name="Google Shape;14;p2"/>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509550" y="1921350"/>
            <a:ext cx="8124900" cy="130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4" name="Google Shape;24;p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9" name="Google Shape;29;p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3117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5"/>
          <p:cNvSpPr txBox="1">
            <a:spLocks noGrp="1"/>
          </p:cNvSpPr>
          <p:nvPr>
            <p:ph type="body" idx="2"/>
          </p:nvPr>
        </p:nvSpPr>
        <p:spPr>
          <a:xfrm>
            <a:off x="48324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w="28575" cap="flat" cmpd="sng">
            <a:solidFill>
              <a:schemeClr val="dk1"/>
            </a:solidFill>
            <a:prstDash val="solid"/>
            <a:round/>
            <a:headEnd type="none" w="sm" len="sm"/>
            <a:tailEnd type="none" w="sm" len="sm"/>
          </a:ln>
        </p:spPr>
      </p:cxnSp>
      <p:sp>
        <p:nvSpPr>
          <p:cNvPr id="38" name="Google Shape;3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311700" y="1640350"/>
            <a:ext cx="2808000" cy="2928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5" name="Google Shape;5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txBox="1">
            <a:spLocks noGrp="1"/>
          </p:cNvSpPr>
          <p:nvPr>
            <p:ph type="title" hasCustomPrompt="1"/>
          </p:nvPr>
        </p:nvSpPr>
        <p:spPr>
          <a:xfrm>
            <a:off x="586725" y="1353788"/>
            <a:ext cx="79707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a:spLocks noGrp="1"/>
          </p:cNvSpPr>
          <p:nvPr>
            <p:ph type="body" idx="1"/>
          </p:nvPr>
        </p:nvSpPr>
        <p:spPr>
          <a:xfrm>
            <a:off x="586725" y="2968388"/>
            <a:ext cx="79707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lue-go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bitbucket.org/sivareddyg/hindi-dependency-parser/src/master/" TargetMode="External"/><Relationship Id="rId4" Type="http://schemas.openxmlformats.org/officeDocument/2006/relationships/hyperlink" Target="http://sivareddy.in/papers/files/hindi.dependency.parser.out.pdf"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3"/>
          <p:cNvSpPr txBox="1">
            <a:spLocks noGrp="1"/>
          </p:cNvSpPr>
          <p:nvPr>
            <p:ph type="ctrTitle"/>
          </p:nvPr>
        </p:nvSpPr>
        <p:spPr>
          <a:xfrm>
            <a:off x="345625" y="257075"/>
            <a:ext cx="6954600" cy="6603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en" sz="2400" dirty="0"/>
              <a:t>Interactive Dependency Visualization for deeper language understanding</a:t>
            </a:r>
            <a:endParaRPr sz="2400" dirty="0"/>
          </a:p>
        </p:txBody>
      </p:sp>
      <p:sp>
        <p:nvSpPr>
          <p:cNvPr id="69" name="Google Shape;69;p13"/>
          <p:cNvSpPr txBox="1">
            <a:spLocks noGrp="1"/>
          </p:cNvSpPr>
          <p:nvPr>
            <p:ph type="subTitle" idx="1"/>
          </p:nvPr>
        </p:nvSpPr>
        <p:spPr>
          <a:xfrm>
            <a:off x="5796365" y="917375"/>
            <a:ext cx="6562392" cy="199308"/>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en" sz="1200" dirty="0" err="1"/>
              <a:t>Jaidev</a:t>
            </a:r>
            <a:r>
              <a:rPr lang="en" sz="1200" dirty="0"/>
              <a:t> Shah</a:t>
            </a:r>
            <a:endParaRPr sz="1200" dirty="0"/>
          </a:p>
          <a:p>
            <a:pPr marL="0" lvl="0" indent="0" algn="l" rtl="0">
              <a:spcBef>
                <a:spcPts val="1000"/>
              </a:spcBef>
              <a:spcAft>
                <a:spcPts val="0"/>
              </a:spcAft>
              <a:buNone/>
            </a:pPr>
            <a:r>
              <a:rPr lang="en" sz="1200" dirty="0"/>
              <a:t>Computer Science, Columbia SEAS 2021</a:t>
            </a:r>
            <a:endParaRPr sz="1200" dirty="0"/>
          </a:p>
        </p:txBody>
      </p:sp>
      <p:pic>
        <p:nvPicPr>
          <p:cNvPr id="3" name="Picture 2">
            <a:extLst>
              <a:ext uri="{FF2B5EF4-FFF2-40B4-BE49-F238E27FC236}">
                <a16:creationId xmlns:a16="http://schemas.microsoft.com/office/drawing/2014/main" id="{2A7ABB9E-55DE-894C-AEF6-75F1539DACEA}"/>
              </a:ext>
            </a:extLst>
          </p:cNvPr>
          <p:cNvPicPr>
            <a:picLocks noChangeAspect="1"/>
          </p:cNvPicPr>
          <p:nvPr/>
        </p:nvPicPr>
        <p:blipFill>
          <a:blip r:embed="rId3"/>
          <a:stretch>
            <a:fillRect/>
          </a:stretch>
        </p:blipFill>
        <p:spPr>
          <a:xfrm>
            <a:off x="658678" y="1473892"/>
            <a:ext cx="7551520" cy="32287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241958" y="0"/>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a:t>
            </a:r>
            <a:endParaRPr dirty="0"/>
          </a:p>
        </p:txBody>
      </p:sp>
      <p:sp>
        <p:nvSpPr>
          <p:cNvPr id="75" name="Google Shape;75;p14"/>
          <p:cNvSpPr txBox="1">
            <a:spLocks noGrp="1"/>
          </p:cNvSpPr>
          <p:nvPr>
            <p:ph type="body" idx="1"/>
          </p:nvPr>
        </p:nvSpPr>
        <p:spPr>
          <a:xfrm>
            <a:off x="133469" y="800028"/>
            <a:ext cx="5944622" cy="3150900"/>
          </a:xfrm>
          <a:prstGeom prst="rect">
            <a:avLst/>
          </a:prstGeom>
        </p:spPr>
        <p:txBody>
          <a:bodyPr spcFirstLastPara="1" wrap="square" lIns="91425" tIns="91425" rIns="91425" bIns="91425" anchor="t" anchorCtr="0">
            <a:noAutofit/>
          </a:bodyPr>
          <a:lstStyle/>
          <a:p>
            <a:pPr marL="171450" indent="-171450"/>
            <a:r>
              <a:rPr lang="en" sz="1200" dirty="0"/>
              <a:t>KPI: Average user learning rate on sentence formation and translation tasks</a:t>
            </a:r>
            <a:endParaRPr sz="1200" dirty="0"/>
          </a:p>
          <a:p>
            <a:pPr marL="171450" indent="-171450">
              <a:spcBef>
                <a:spcPts val="1600"/>
              </a:spcBef>
            </a:pPr>
            <a:r>
              <a:rPr lang="en-US" sz="1200" dirty="0"/>
              <a:t>Different languages can have significantly different dependency structures</a:t>
            </a:r>
            <a:r>
              <a:rPr lang="en" sz="1200" dirty="0"/>
              <a:t>.  Being able to visualize dependencies in a sentence is a more intuitive and native way to learn a new language rather than always trying to map the translation to the foreign language sentence and trying to infer these dependencies. </a:t>
            </a:r>
            <a:r>
              <a:rPr lang="en-US" sz="1200" dirty="0"/>
              <a:t>With the feature of interactively visualizing these dependencies during sentence formation and translation tasks on Duolingo, I believe users will be able to learn faster and retain a more comprehensive understanding of the language.</a:t>
            </a:r>
          </a:p>
          <a:p>
            <a:pPr marL="171450" indent="-171450">
              <a:spcBef>
                <a:spcPts val="1600"/>
              </a:spcBef>
            </a:pPr>
            <a:r>
              <a:rPr lang="en-US" sz="1200" dirty="0"/>
              <a:t>How to achieve this visualization? In Natural Language Processing, </a:t>
            </a:r>
            <a:r>
              <a:rPr lang="en" sz="1200" b="1" dirty="0"/>
              <a:t>“Dependency parsing </a:t>
            </a:r>
            <a:r>
              <a:rPr lang="en" sz="1200" dirty="0"/>
              <a:t>is the task of extracting a dependency parse of a sentence that represents its grammatical structure and defines the relationships between </a:t>
            </a:r>
            <a:r>
              <a:rPr lang="en" sz="1200" i="1" dirty="0"/>
              <a:t> head words</a:t>
            </a:r>
            <a:r>
              <a:rPr lang="en" sz="1200" dirty="0"/>
              <a:t> and words, which modify those heads.”</a:t>
            </a:r>
          </a:p>
          <a:p>
            <a:pPr marL="171450" indent="-171450">
              <a:spcBef>
                <a:spcPts val="1600"/>
              </a:spcBef>
            </a:pPr>
            <a:r>
              <a:rPr lang="en" sz="1200" dirty="0"/>
              <a:t>In fact, English has a relatively easy dependency structure. Languages like Hindi or Spanish often have more long-distance dependencies (As an example in Hindi, Verb form also depends gender of noun, as well as degree of respect conferred to the noun). Certain words in a sentence can also affect tense.</a:t>
            </a:r>
            <a:endParaRPr sz="1200" dirty="0"/>
          </a:p>
          <a:p>
            <a:pPr marL="0" lvl="0" indent="0" algn="l" rtl="0">
              <a:spcBef>
                <a:spcPts val="1600"/>
              </a:spcBef>
              <a:spcAft>
                <a:spcPts val="0"/>
              </a:spcAft>
              <a:buNone/>
            </a:pPr>
            <a:endParaRPr sz="1200" dirty="0"/>
          </a:p>
          <a:p>
            <a:pPr marL="0" lvl="0" indent="0" algn="l" rtl="0">
              <a:spcBef>
                <a:spcPts val="1600"/>
              </a:spcBef>
              <a:spcAft>
                <a:spcPts val="0"/>
              </a:spcAft>
              <a:buNone/>
            </a:pPr>
            <a:endParaRPr sz="1200" dirty="0"/>
          </a:p>
          <a:p>
            <a:pPr marL="0" lvl="0" indent="0" algn="l" rtl="0">
              <a:spcBef>
                <a:spcPts val="1600"/>
              </a:spcBef>
              <a:spcAft>
                <a:spcPts val="1600"/>
              </a:spcAft>
              <a:buNone/>
            </a:pPr>
            <a:endParaRPr sz="1200" dirty="0"/>
          </a:p>
        </p:txBody>
      </p:sp>
      <p:pic>
        <p:nvPicPr>
          <p:cNvPr id="76" name="Google Shape;76;p14"/>
          <p:cNvPicPr preferRelativeResize="0"/>
          <p:nvPr/>
        </p:nvPicPr>
        <p:blipFill>
          <a:blip r:embed="rId3">
            <a:alphaModFix/>
          </a:blip>
          <a:stretch>
            <a:fillRect/>
          </a:stretch>
        </p:blipFill>
        <p:spPr>
          <a:xfrm>
            <a:off x="6225326" y="1043558"/>
            <a:ext cx="2785205" cy="26638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grpSp>
        <p:nvGrpSpPr>
          <p:cNvPr id="82" name="Google Shape;82;p15"/>
          <p:cNvGrpSpPr/>
          <p:nvPr/>
        </p:nvGrpSpPr>
        <p:grpSpPr>
          <a:xfrm>
            <a:off x="431825" y="185980"/>
            <a:ext cx="2683300" cy="4459245"/>
            <a:chOff x="431825" y="1342525"/>
            <a:chExt cx="2683300" cy="3302700"/>
          </a:xfrm>
        </p:grpSpPr>
        <p:sp>
          <p:nvSpPr>
            <p:cNvPr id="83" name="Google Shape;83;p15"/>
            <p:cNvSpPr/>
            <p:nvPr/>
          </p:nvSpPr>
          <p:spPr>
            <a:xfrm>
              <a:off x="431825" y="1342525"/>
              <a:ext cx="2683200" cy="330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txBox="1"/>
            <p:nvPr/>
          </p:nvSpPr>
          <p:spPr>
            <a:xfrm>
              <a:off x="431925" y="1342525"/>
              <a:ext cx="2683200" cy="82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15"/>
          <p:cNvSpPr txBox="1">
            <a:spLocks noGrp="1"/>
          </p:cNvSpPr>
          <p:nvPr>
            <p:ph type="body" idx="4294967295"/>
          </p:nvPr>
        </p:nvSpPr>
        <p:spPr>
          <a:xfrm>
            <a:off x="489192" y="1337725"/>
            <a:ext cx="349500" cy="8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1</a:t>
            </a:r>
            <a:endParaRPr dirty="0">
              <a:solidFill>
                <a:schemeClr val="lt1"/>
              </a:solidFill>
            </a:endParaRPr>
          </a:p>
        </p:txBody>
      </p:sp>
      <p:cxnSp>
        <p:nvCxnSpPr>
          <p:cNvPr id="86" name="Google Shape;86;p15"/>
          <p:cNvCxnSpPr/>
          <p:nvPr/>
        </p:nvCxnSpPr>
        <p:spPr>
          <a:xfrm>
            <a:off x="857675" y="1514725"/>
            <a:ext cx="0" cy="478800"/>
          </a:xfrm>
          <a:prstGeom prst="straightConnector1">
            <a:avLst/>
          </a:prstGeom>
          <a:noFill/>
          <a:ln w="9525" cap="flat" cmpd="sng">
            <a:solidFill>
              <a:schemeClr val="lt1"/>
            </a:solidFill>
            <a:prstDash val="solid"/>
            <a:round/>
            <a:headEnd type="none" w="sm" len="sm"/>
            <a:tailEnd type="none" w="sm" len="sm"/>
          </a:ln>
        </p:spPr>
      </p:cxnSp>
      <p:sp>
        <p:nvSpPr>
          <p:cNvPr id="87" name="Google Shape;87;p15"/>
          <p:cNvSpPr txBox="1">
            <a:spLocks noGrp="1"/>
          </p:cNvSpPr>
          <p:nvPr>
            <p:ph type="body" idx="4294967295"/>
          </p:nvPr>
        </p:nvSpPr>
        <p:spPr>
          <a:xfrm>
            <a:off x="933875" y="1337725"/>
            <a:ext cx="2101800" cy="823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solidFill>
                  <a:schemeClr val="lt1"/>
                </a:solidFill>
              </a:rPr>
              <a:t>World’s largest coral reef system</a:t>
            </a:r>
            <a:endParaRPr dirty="0">
              <a:solidFill>
                <a:schemeClr val="lt1"/>
              </a:solidFill>
            </a:endParaRPr>
          </a:p>
        </p:txBody>
      </p:sp>
      <p:grpSp>
        <p:nvGrpSpPr>
          <p:cNvPr id="88" name="Google Shape;88;p15"/>
          <p:cNvGrpSpPr/>
          <p:nvPr/>
        </p:nvGrpSpPr>
        <p:grpSpPr>
          <a:xfrm>
            <a:off x="3221800" y="185980"/>
            <a:ext cx="2673003" cy="4459245"/>
            <a:chOff x="3221800" y="1342525"/>
            <a:chExt cx="2673003" cy="3302700"/>
          </a:xfrm>
        </p:grpSpPr>
        <p:sp>
          <p:nvSpPr>
            <p:cNvPr id="89" name="Google Shape;89;p15"/>
            <p:cNvSpPr/>
            <p:nvPr/>
          </p:nvSpPr>
          <p:spPr>
            <a:xfrm>
              <a:off x="3221803" y="1342525"/>
              <a:ext cx="2673000" cy="330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p:nvPr/>
          </p:nvSpPr>
          <p:spPr>
            <a:xfrm>
              <a:off x="3221800" y="1342525"/>
              <a:ext cx="2673000" cy="82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5"/>
          <p:cNvSpPr txBox="1">
            <a:spLocks noGrp="1"/>
          </p:cNvSpPr>
          <p:nvPr>
            <p:ph type="body" idx="4294967295"/>
          </p:nvPr>
        </p:nvSpPr>
        <p:spPr>
          <a:xfrm>
            <a:off x="3275767" y="1337725"/>
            <a:ext cx="349500" cy="8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2</a:t>
            </a:r>
            <a:endParaRPr>
              <a:solidFill>
                <a:schemeClr val="lt1"/>
              </a:solidFill>
            </a:endParaRPr>
          </a:p>
        </p:txBody>
      </p:sp>
      <p:cxnSp>
        <p:nvCxnSpPr>
          <p:cNvPr id="92" name="Google Shape;92;p15"/>
          <p:cNvCxnSpPr/>
          <p:nvPr/>
        </p:nvCxnSpPr>
        <p:spPr>
          <a:xfrm>
            <a:off x="3647550" y="1514725"/>
            <a:ext cx="0" cy="478800"/>
          </a:xfrm>
          <a:prstGeom prst="straightConnector1">
            <a:avLst/>
          </a:prstGeom>
          <a:noFill/>
          <a:ln w="9525" cap="flat" cmpd="sng">
            <a:solidFill>
              <a:schemeClr val="lt1"/>
            </a:solidFill>
            <a:prstDash val="solid"/>
            <a:round/>
            <a:headEnd type="none" w="sm" len="sm"/>
            <a:tailEnd type="none" w="sm" len="sm"/>
          </a:ln>
        </p:spPr>
      </p:cxnSp>
      <p:sp>
        <p:nvSpPr>
          <p:cNvPr id="93" name="Google Shape;93;p15"/>
          <p:cNvSpPr txBox="1">
            <a:spLocks noGrp="1"/>
          </p:cNvSpPr>
          <p:nvPr>
            <p:ph type="body" idx="4294967295"/>
          </p:nvPr>
        </p:nvSpPr>
        <p:spPr>
          <a:xfrm>
            <a:off x="3723750" y="1394847"/>
            <a:ext cx="2101800" cy="770878"/>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solidFill>
                  <a:schemeClr val="lt1"/>
                </a:solidFill>
              </a:rPr>
              <a:t>Can be seen from outer space</a:t>
            </a:r>
            <a:endParaRPr dirty="0">
              <a:solidFill>
                <a:schemeClr val="lt1"/>
              </a:solidFill>
            </a:endParaRPr>
          </a:p>
        </p:txBody>
      </p:sp>
      <p:grpSp>
        <p:nvGrpSpPr>
          <p:cNvPr id="94" name="Google Shape;94;p15"/>
          <p:cNvGrpSpPr/>
          <p:nvPr/>
        </p:nvGrpSpPr>
        <p:grpSpPr>
          <a:xfrm>
            <a:off x="6007125" y="185979"/>
            <a:ext cx="2673000" cy="4459245"/>
            <a:chOff x="6007125" y="1342525"/>
            <a:chExt cx="2673000" cy="3302700"/>
          </a:xfrm>
        </p:grpSpPr>
        <p:sp>
          <p:nvSpPr>
            <p:cNvPr id="95" name="Google Shape;95;p15"/>
            <p:cNvSpPr/>
            <p:nvPr/>
          </p:nvSpPr>
          <p:spPr>
            <a:xfrm>
              <a:off x="6007125" y="1342525"/>
              <a:ext cx="2673000" cy="330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txBox="1"/>
            <p:nvPr/>
          </p:nvSpPr>
          <p:spPr>
            <a:xfrm>
              <a:off x="6007125" y="1342525"/>
              <a:ext cx="2673000" cy="82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15"/>
          <p:cNvSpPr txBox="1">
            <a:spLocks noGrp="1"/>
          </p:cNvSpPr>
          <p:nvPr>
            <p:ph type="body" idx="4294967295"/>
          </p:nvPr>
        </p:nvSpPr>
        <p:spPr>
          <a:xfrm>
            <a:off x="6058742" y="1337725"/>
            <a:ext cx="349500" cy="8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3</a:t>
            </a:r>
            <a:endParaRPr>
              <a:solidFill>
                <a:schemeClr val="lt1"/>
              </a:solidFill>
            </a:endParaRPr>
          </a:p>
        </p:txBody>
      </p:sp>
      <p:cxnSp>
        <p:nvCxnSpPr>
          <p:cNvPr id="98" name="Google Shape;98;p15"/>
          <p:cNvCxnSpPr/>
          <p:nvPr/>
        </p:nvCxnSpPr>
        <p:spPr>
          <a:xfrm>
            <a:off x="6427225" y="1514725"/>
            <a:ext cx="0" cy="478800"/>
          </a:xfrm>
          <a:prstGeom prst="straightConnector1">
            <a:avLst/>
          </a:prstGeom>
          <a:noFill/>
          <a:ln w="9525" cap="flat" cmpd="sng">
            <a:solidFill>
              <a:schemeClr val="lt1"/>
            </a:solidFill>
            <a:prstDash val="solid"/>
            <a:round/>
            <a:headEnd type="none" w="sm" len="sm"/>
            <a:tailEnd type="none" w="sm" len="sm"/>
          </a:ln>
        </p:spPr>
      </p:cxnSp>
      <p:sp>
        <p:nvSpPr>
          <p:cNvPr id="99" name="Google Shape;99;p15"/>
          <p:cNvSpPr txBox="1">
            <a:spLocks noGrp="1"/>
          </p:cNvSpPr>
          <p:nvPr>
            <p:ph type="body" idx="4294967295"/>
          </p:nvPr>
        </p:nvSpPr>
        <p:spPr>
          <a:xfrm>
            <a:off x="6503425" y="1342525"/>
            <a:ext cx="2101800" cy="823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Located in Queensland, AU</a:t>
            </a:r>
            <a:endParaRPr>
              <a:solidFill>
                <a:schemeClr val="lt1"/>
              </a:solidFill>
            </a:endParaRPr>
          </a:p>
        </p:txBody>
      </p:sp>
      <p:pic>
        <p:nvPicPr>
          <p:cNvPr id="3" name="Picture 2">
            <a:extLst>
              <a:ext uri="{FF2B5EF4-FFF2-40B4-BE49-F238E27FC236}">
                <a16:creationId xmlns:a16="http://schemas.microsoft.com/office/drawing/2014/main" id="{DBBADF95-B8EC-204E-B761-23F42E5EA50B}"/>
              </a:ext>
            </a:extLst>
          </p:cNvPr>
          <p:cNvPicPr>
            <a:picLocks noChangeAspect="1"/>
          </p:cNvPicPr>
          <p:nvPr/>
        </p:nvPicPr>
        <p:blipFill>
          <a:blip r:embed="rId3"/>
          <a:stretch>
            <a:fillRect/>
          </a:stretch>
        </p:blipFill>
        <p:spPr>
          <a:xfrm>
            <a:off x="194344" y="457200"/>
            <a:ext cx="3009001" cy="4761722"/>
          </a:xfrm>
          <a:prstGeom prst="rect">
            <a:avLst/>
          </a:prstGeom>
        </p:spPr>
      </p:pic>
      <p:pic>
        <p:nvPicPr>
          <p:cNvPr id="5" name="Picture 4">
            <a:extLst>
              <a:ext uri="{FF2B5EF4-FFF2-40B4-BE49-F238E27FC236}">
                <a16:creationId xmlns:a16="http://schemas.microsoft.com/office/drawing/2014/main" id="{68F00884-6A5E-5747-A495-4088699C313D}"/>
              </a:ext>
            </a:extLst>
          </p:cNvPr>
          <p:cNvPicPr>
            <a:picLocks noChangeAspect="1"/>
          </p:cNvPicPr>
          <p:nvPr/>
        </p:nvPicPr>
        <p:blipFill>
          <a:blip r:embed="rId4"/>
          <a:stretch>
            <a:fillRect/>
          </a:stretch>
        </p:blipFill>
        <p:spPr>
          <a:xfrm>
            <a:off x="3254962" y="674220"/>
            <a:ext cx="2561687" cy="4368640"/>
          </a:xfrm>
          <a:prstGeom prst="rect">
            <a:avLst/>
          </a:prstGeom>
        </p:spPr>
      </p:pic>
      <p:pic>
        <p:nvPicPr>
          <p:cNvPr id="9" name="Picture 8">
            <a:extLst>
              <a:ext uri="{FF2B5EF4-FFF2-40B4-BE49-F238E27FC236}">
                <a16:creationId xmlns:a16="http://schemas.microsoft.com/office/drawing/2014/main" id="{CF56CC0D-6060-964C-A1CF-B3450666FCB3}"/>
              </a:ext>
            </a:extLst>
          </p:cNvPr>
          <p:cNvPicPr>
            <a:picLocks noChangeAspect="1"/>
          </p:cNvPicPr>
          <p:nvPr/>
        </p:nvPicPr>
        <p:blipFill>
          <a:blip r:embed="rId5"/>
          <a:stretch>
            <a:fillRect/>
          </a:stretch>
        </p:blipFill>
        <p:spPr>
          <a:xfrm>
            <a:off x="6012575" y="648510"/>
            <a:ext cx="2642233" cy="4323533"/>
          </a:xfrm>
          <a:prstGeom prst="rect">
            <a:avLst/>
          </a:prstGeom>
        </p:spPr>
      </p:pic>
      <p:sp>
        <p:nvSpPr>
          <p:cNvPr id="10" name="TextBox 9">
            <a:extLst>
              <a:ext uri="{FF2B5EF4-FFF2-40B4-BE49-F238E27FC236}">
                <a16:creationId xmlns:a16="http://schemas.microsoft.com/office/drawing/2014/main" id="{0484E8DD-5B6C-B24E-9C95-FF78A9851ED4}"/>
              </a:ext>
            </a:extLst>
          </p:cNvPr>
          <p:cNvSpPr txBox="1"/>
          <p:nvPr/>
        </p:nvSpPr>
        <p:spPr>
          <a:xfrm>
            <a:off x="921493" y="161311"/>
            <a:ext cx="1638844" cy="954107"/>
          </a:xfrm>
          <a:prstGeom prst="rect">
            <a:avLst/>
          </a:prstGeom>
          <a:noFill/>
        </p:spPr>
        <p:txBody>
          <a:bodyPr wrap="square" rtlCol="0">
            <a:spAutoFit/>
          </a:bodyPr>
          <a:lstStyle/>
          <a:p>
            <a:r>
              <a:rPr lang="en-US" dirty="0"/>
              <a:t>Initial visualization:</a:t>
            </a:r>
          </a:p>
          <a:p>
            <a:r>
              <a:rPr lang="en-US" dirty="0"/>
              <a:t>All non-trivial dependencies</a:t>
            </a:r>
          </a:p>
        </p:txBody>
      </p:sp>
      <p:sp>
        <p:nvSpPr>
          <p:cNvPr id="11" name="Right Arrow 10">
            <a:extLst>
              <a:ext uri="{FF2B5EF4-FFF2-40B4-BE49-F238E27FC236}">
                <a16:creationId xmlns:a16="http://schemas.microsoft.com/office/drawing/2014/main" id="{BD5B9C1D-D48D-2B46-B51B-3FD74826A437}"/>
              </a:ext>
            </a:extLst>
          </p:cNvPr>
          <p:cNvSpPr/>
          <p:nvPr/>
        </p:nvSpPr>
        <p:spPr>
          <a:xfrm>
            <a:off x="2658027" y="2345860"/>
            <a:ext cx="782665" cy="270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C3137E6C-7A13-7649-8795-078B5EEAED5A}"/>
              </a:ext>
            </a:extLst>
          </p:cNvPr>
          <p:cNvSpPr/>
          <p:nvPr/>
        </p:nvSpPr>
        <p:spPr>
          <a:xfrm>
            <a:off x="5535367" y="2235967"/>
            <a:ext cx="782665" cy="270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99C93A03-53FF-3744-8EA2-D2530D2EF121}"/>
              </a:ext>
            </a:extLst>
          </p:cNvPr>
          <p:cNvSpPr txBox="1"/>
          <p:nvPr/>
        </p:nvSpPr>
        <p:spPr>
          <a:xfrm>
            <a:off x="3682265" y="174888"/>
            <a:ext cx="1638844" cy="954107"/>
          </a:xfrm>
          <a:prstGeom prst="rect">
            <a:avLst/>
          </a:prstGeom>
          <a:noFill/>
        </p:spPr>
        <p:txBody>
          <a:bodyPr wrap="square" rtlCol="0">
            <a:spAutoFit/>
          </a:bodyPr>
          <a:lstStyle/>
          <a:p>
            <a:r>
              <a:rPr lang="en-US" dirty="0"/>
              <a:t>User clicks on the Tense dependency arrow</a:t>
            </a:r>
          </a:p>
        </p:txBody>
      </p:sp>
      <p:sp>
        <p:nvSpPr>
          <p:cNvPr id="34" name="TextBox 33">
            <a:extLst>
              <a:ext uri="{FF2B5EF4-FFF2-40B4-BE49-F238E27FC236}">
                <a16:creationId xmlns:a16="http://schemas.microsoft.com/office/drawing/2014/main" id="{6F4ABCC3-E150-B348-BF6D-BA035549F7A5}"/>
              </a:ext>
            </a:extLst>
          </p:cNvPr>
          <p:cNvSpPr txBox="1"/>
          <p:nvPr/>
        </p:nvSpPr>
        <p:spPr>
          <a:xfrm>
            <a:off x="6429732" y="171457"/>
            <a:ext cx="1638844" cy="954107"/>
          </a:xfrm>
          <a:prstGeom prst="rect">
            <a:avLst/>
          </a:prstGeom>
          <a:noFill/>
        </p:spPr>
        <p:txBody>
          <a:bodyPr wrap="square" rtlCol="0">
            <a:spAutoFit/>
          </a:bodyPr>
          <a:lstStyle/>
          <a:p>
            <a:r>
              <a:rPr lang="en-US" dirty="0"/>
              <a:t>User clicks on the Plurality dependency arrow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311700" y="85662"/>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Technical detail</a:t>
            </a:r>
            <a:endParaRPr dirty="0"/>
          </a:p>
        </p:txBody>
      </p:sp>
      <p:pic>
        <p:nvPicPr>
          <p:cNvPr id="1028" name="Picture 4">
            <a:extLst>
              <a:ext uri="{FF2B5EF4-FFF2-40B4-BE49-F238E27FC236}">
                <a16:creationId xmlns:a16="http://schemas.microsoft.com/office/drawing/2014/main" id="{99F3A00F-2946-9448-9DC2-4FFC7780F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1749" y="0"/>
            <a:ext cx="2509712" cy="489552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64168A4-867C-B341-8BF3-5FEA7AC1FA69}"/>
              </a:ext>
            </a:extLst>
          </p:cNvPr>
          <p:cNvSpPr/>
          <p:nvPr/>
        </p:nvSpPr>
        <p:spPr>
          <a:xfrm>
            <a:off x="417657" y="3432874"/>
            <a:ext cx="5618136" cy="1384995"/>
          </a:xfrm>
          <a:prstGeom prst="rect">
            <a:avLst/>
          </a:prstGeom>
        </p:spPr>
        <p:txBody>
          <a:bodyPr wrap="square">
            <a:spAutoFit/>
          </a:bodyPr>
          <a:lstStyle/>
          <a:p>
            <a:r>
              <a:rPr lang="en-US" u="sng" dirty="0">
                <a:solidFill>
                  <a:srgbClr val="1155CC"/>
                </a:solidFill>
                <a:latin typeface="Calibri" panose="020F0502020204030204" pitchFamily="34" charset="0"/>
                <a:hlinkClick r:id="rId4"/>
              </a:rPr>
              <a:t>http://sivareddy.in/papers/files/hindi.dependency.parser.out.pdf</a:t>
            </a:r>
            <a:endParaRPr lang="en-US" dirty="0"/>
          </a:p>
          <a:p>
            <a:br>
              <a:rPr lang="en-US" dirty="0"/>
            </a:br>
            <a:r>
              <a:rPr lang="en-US" dirty="0">
                <a:solidFill>
                  <a:srgbClr val="1155CC"/>
                </a:solidFill>
                <a:latin typeface="Calibri" panose="020F0502020204030204" pitchFamily="34" charset="0"/>
              </a:rPr>
              <a:t>Source Code</a:t>
            </a:r>
            <a:r>
              <a:rPr lang="en-US" dirty="0">
                <a:solidFill>
                  <a:srgbClr val="373737"/>
                </a:solidFill>
                <a:latin typeface="Calibri" panose="020F0502020204030204" pitchFamily="34" charset="0"/>
              </a:rPr>
              <a:t> (Hindi Dependency Parser)</a:t>
            </a:r>
            <a:endParaRPr lang="en-US" dirty="0"/>
          </a:p>
          <a:p>
            <a:r>
              <a:rPr lang="en-US" u="sng" dirty="0">
                <a:solidFill>
                  <a:srgbClr val="1155CC"/>
                </a:solidFill>
                <a:latin typeface="Calibri" panose="020F0502020204030204" pitchFamily="34" charset="0"/>
                <a:hlinkClick r:id="rId5"/>
              </a:rPr>
              <a:t>https://bitbucket.org/sivareddyg/hindi-dependency-parser/src/master/</a:t>
            </a:r>
            <a:endParaRPr lang="en-US" dirty="0"/>
          </a:p>
          <a:p>
            <a:br>
              <a:rPr lang="en-US" dirty="0"/>
            </a:br>
            <a:endParaRPr lang="en-US" dirty="0"/>
          </a:p>
        </p:txBody>
      </p:sp>
      <p:sp>
        <p:nvSpPr>
          <p:cNvPr id="11" name="TextBox 10">
            <a:extLst>
              <a:ext uri="{FF2B5EF4-FFF2-40B4-BE49-F238E27FC236}">
                <a16:creationId xmlns:a16="http://schemas.microsoft.com/office/drawing/2014/main" id="{7671B07F-557B-8A4B-99C0-8830E4F900AA}"/>
              </a:ext>
            </a:extLst>
          </p:cNvPr>
          <p:cNvSpPr txBox="1"/>
          <p:nvPr/>
        </p:nvSpPr>
        <p:spPr>
          <a:xfrm>
            <a:off x="170242" y="1270862"/>
            <a:ext cx="5703616" cy="2462213"/>
          </a:xfrm>
          <a:prstGeom prst="rect">
            <a:avLst/>
          </a:prstGeom>
          <a:noFill/>
        </p:spPr>
        <p:txBody>
          <a:bodyPr wrap="square" rtlCol="0">
            <a:spAutoFit/>
          </a:bodyPr>
          <a:lstStyle/>
          <a:p>
            <a:r>
              <a:rPr lang="en-US" dirty="0"/>
              <a:t>There exist reasonably accurate dependency parsers for most languages.</a:t>
            </a:r>
          </a:p>
          <a:p>
            <a:endParaRPr lang="en-US" dirty="0"/>
          </a:p>
          <a:p>
            <a:r>
              <a:rPr lang="en-US" dirty="0"/>
              <a:t>For displaying examples for each dependency arrow, we would generate examples by iterating through different versions of that dependency. </a:t>
            </a:r>
          </a:p>
          <a:p>
            <a:endParaRPr lang="en-US" dirty="0"/>
          </a:p>
          <a:p>
            <a:r>
              <a:rPr lang="en-US" dirty="0"/>
              <a:t>However, we will only be displaying the more important language-specific dependency arrows.</a:t>
            </a:r>
          </a:p>
          <a:p>
            <a:endParaRPr lang="en-US" dirty="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grpSp>
        <p:nvGrpSpPr>
          <p:cNvPr id="82" name="Google Shape;82;p15"/>
          <p:cNvGrpSpPr/>
          <p:nvPr/>
        </p:nvGrpSpPr>
        <p:grpSpPr>
          <a:xfrm>
            <a:off x="363142" y="185980"/>
            <a:ext cx="3861206" cy="4904865"/>
            <a:chOff x="431825" y="1342525"/>
            <a:chExt cx="2683300" cy="3302700"/>
          </a:xfrm>
        </p:grpSpPr>
        <p:sp>
          <p:nvSpPr>
            <p:cNvPr id="83" name="Google Shape;83;p15"/>
            <p:cNvSpPr/>
            <p:nvPr/>
          </p:nvSpPr>
          <p:spPr>
            <a:xfrm>
              <a:off x="431825" y="1342525"/>
              <a:ext cx="2683200" cy="330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txBox="1"/>
            <p:nvPr/>
          </p:nvSpPr>
          <p:spPr>
            <a:xfrm>
              <a:off x="431925" y="1342526"/>
              <a:ext cx="2683200" cy="443522"/>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15"/>
          <p:cNvSpPr txBox="1">
            <a:spLocks noGrp="1"/>
          </p:cNvSpPr>
          <p:nvPr>
            <p:ph type="body" idx="4294967295"/>
          </p:nvPr>
        </p:nvSpPr>
        <p:spPr>
          <a:xfrm>
            <a:off x="489192" y="1337725"/>
            <a:ext cx="349500" cy="8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1</a:t>
            </a:r>
            <a:endParaRPr dirty="0">
              <a:solidFill>
                <a:schemeClr val="lt1"/>
              </a:solidFill>
            </a:endParaRPr>
          </a:p>
        </p:txBody>
      </p:sp>
      <p:cxnSp>
        <p:nvCxnSpPr>
          <p:cNvPr id="86" name="Google Shape;86;p15"/>
          <p:cNvCxnSpPr/>
          <p:nvPr/>
        </p:nvCxnSpPr>
        <p:spPr>
          <a:xfrm>
            <a:off x="857675" y="1514725"/>
            <a:ext cx="0" cy="478800"/>
          </a:xfrm>
          <a:prstGeom prst="straightConnector1">
            <a:avLst/>
          </a:prstGeom>
          <a:noFill/>
          <a:ln w="9525" cap="flat" cmpd="sng">
            <a:solidFill>
              <a:schemeClr val="lt1"/>
            </a:solidFill>
            <a:prstDash val="solid"/>
            <a:round/>
            <a:headEnd type="none" w="sm" len="sm"/>
            <a:tailEnd type="none" w="sm" len="sm"/>
          </a:ln>
        </p:spPr>
      </p:cxnSp>
      <p:sp>
        <p:nvSpPr>
          <p:cNvPr id="87" name="Google Shape;87;p15"/>
          <p:cNvSpPr txBox="1">
            <a:spLocks noGrp="1"/>
          </p:cNvSpPr>
          <p:nvPr>
            <p:ph type="body" idx="4294967295"/>
          </p:nvPr>
        </p:nvSpPr>
        <p:spPr>
          <a:xfrm>
            <a:off x="933875" y="1337725"/>
            <a:ext cx="2101800" cy="823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solidFill>
                  <a:schemeClr val="lt1"/>
                </a:solidFill>
              </a:rPr>
              <a:t>World’s largest coral reef s</a:t>
            </a:r>
            <a:endParaRPr dirty="0">
              <a:solidFill>
                <a:schemeClr val="lt1"/>
              </a:solidFill>
            </a:endParaRPr>
          </a:p>
        </p:txBody>
      </p:sp>
      <p:grpSp>
        <p:nvGrpSpPr>
          <p:cNvPr id="88" name="Google Shape;88;p15"/>
          <p:cNvGrpSpPr/>
          <p:nvPr/>
        </p:nvGrpSpPr>
        <p:grpSpPr>
          <a:xfrm>
            <a:off x="4532979" y="185980"/>
            <a:ext cx="4268224" cy="4904865"/>
            <a:chOff x="3221800" y="1342525"/>
            <a:chExt cx="2673003" cy="3302700"/>
          </a:xfrm>
        </p:grpSpPr>
        <p:sp>
          <p:nvSpPr>
            <p:cNvPr id="89" name="Google Shape;89;p15"/>
            <p:cNvSpPr/>
            <p:nvPr/>
          </p:nvSpPr>
          <p:spPr>
            <a:xfrm>
              <a:off x="3221803" y="1342525"/>
              <a:ext cx="2673000" cy="330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p:nvPr/>
          </p:nvSpPr>
          <p:spPr>
            <a:xfrm>
              <a:off x="3221800" y="1342525"/>
              <a:ext cx="2673000" cy="44352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1" name="Google Shape;91;p15"/>
          <p:cNvSpPr txBox="1">
            <a:spLocks noGrp="1"/>
          </p:cNvSpPr>
          <p:nvPr>
            <p:ph type="body" idx="4294967295"/>
          </p:nvPr>
        </p:nvSpPr>
        <p:spPr>
          <a:xfrm>
            <a:off x="3275767" y="1337725"/>
            <a:ext cx="349500" cy="8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2</a:t>
            </a:r>
            <a:endParaRPr>
              <a:solidFill>
                <a:schemeClr val="lt1"/>
              </a:solidFill>
            </a:endParaRPr>
          </a:p>
        </p:txBody>
      </p:sp>
      <p:cxnSp>
        <p:nvCxnSpPr>
          <p:cNvPr id="92" name="Google Shape;92;p15"/>
          <p:cNvCxnSpPr/>
          <p:nvPr/>
        </p:nvCxnSpPr>
        <p:spPr>
          <a:xfrm>
            <a:off x="3647550" y="1514725"/>
            <a:ext cx="0" cy="478800"/>
          </a:xfrm>
          <a:prstGeom prst="straightConnector1">
            <a:avLst/>
          </a:prstGeom>
          <a:noFill/>
          <a:ln w="9525" cap="flat" cmpd="sng">
            <a:solidFill>
              <a:schemeClr val="lt1"/>
            </a:solidFill>
            <a:prstDash val="solid"/>
            <a:round/>
            <a:headEnd type="none" w="sm" len="sm"/>
            <a:tailEnd type="none" w="sm" len="sm"/>
          </a:ln>
        </p:spPr>
      </p:cxnSp>
      <p:sp>
        <p:nvSpPr>
          <p:cNvPr id="97" name="Google Shape;97;p15"/>
          <p:cNvSpPr txBox="1">
            <a:spLocks noGrp="1"/>
          </p:cNvSpPr>
          <p:nvPr>
            <p:ph type="body" idx="4294967295"/>
          </p:nvPr>
        </p:nvSpPr>
        <p:spPr>
          <a:xfrm>
            <a:off x="4939067" y="1337725"/>
            <a:ext cx="1469175" cy="8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3</a:t>
            </a:r>
            <a:endParaRPr dirty="0">
              <a:solidFill>
                <a:schemeClr val="lt1"/>
              </a:solidFill>
            </a:endParaRPr>
          </a:p>
        </p:txBody>
      </p:sp>
      <p:cxnSp>
        <p:nvCxnSpPr>
          <p:cNvPr id="98" name="Google Shape;98;p15"/>
          <p:cNvCxnSpPr/>
          <p:nvPr/>
        </p:nvCxnSpPr>
        <p:spPr>
          <a:xfrm>
            <a:off x="6427225" y="1514725"/>
            <a:ext cx="0" cy="478800"/>
          </a:xfrm>
          <a:prstGeom prst="straightConnector1">
            <a:avLst/>
          </a:prstGeom>
          <a:noFill/>
          <a:ln w="9525" cap="flat" cmpd="sng">
            <a:solidFill>
              <a:schemeClr val="lt1"/>
            </a:solidFill>
            <a:prstDash val="solid"/>
            <a:round/>
            <a:headEnd type="none" w="sm" len="sm"/>
            <a:tailEnd type="none" w="sm" len="sm"/>
          </a:ln>
        </p:spPr>
      </p:cxnSp>
      <p:sp>
        <p:nvSpPr>
          <p:cNvPr id="10" name="TextBox 9">
            <a:extLst>
              <a:ext uri="{FF2B5EF4-FFF2-40B4-BE49-F238E27FC236}">
                <a16:creationId xmlns:a16="http://schemas.microsoft.com/office/drawing/2014/main" id="{0484E8DD-5B6C-B24E-9C95-FF78A9851ED4}"/>
              </a:ext>
            </a:extLst>
          </p:cNvPr>
          <p:cNvSpPr txBox="1"/>
          <p:nvPr/>
        </p:nvSpPr>
        <p:spPr>
          <a:xfrm>
            <a:off x="547988" y="933937"/>
            <a:ext cx="3651058" cy="3785652"/>
          </a:xfrm>
          <a:prstGeom prst="rect">
            <a:avLst/>
          </a:prstGeom>
          <a:noFill/>
        </p:spPr>
        <p:txBody>
          <a:bodyPr wrap="square" rtlCol="0">
            <a:spAutoFit/>
          </a:bodyPr>
          <a:lstStyle/>
          <a:p>
            <a:pPr marL="171450" indent="-171450">
              <a:buFont typeface="Arial" panose="020B0604020202020204" pitchFamily="34" charset="0"/>
              <a:buChar char="•"/>
            </a:pPr>
            <a:r>
              <a:rPr lang="en-US" sz="1200" b="1" dirty="0"/>
              <a:t>Hypothesis: </a:t>
            </a:r>
            <a:r>
              <a:rPr lang="en-US" sz="1200" dirty="0"/>
              <a:t>Providing interactive dependency visualizations in sentence formation/ translation tasks on Duolingo will accelerate average user learning rate. (essentially, quality of understanding over quantity of tasks solved)</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Before building the feature, running tests on focus groups and obtaining data on how long, while being shown examples one after the other, it takes them to get a particular kind (i.e. encodes a specific non-trivial dependency) of foreign language translation correct most of the time (above some accuracy threshold close to those of native speakers). We’d compare insights from this data with those obtained by running the same test, but this time also displaying the dependency visualizations. If the jump in learning rate is significant, the ROI on such a feature could definitely be justified.</a:t>
            </a:r>
          </a:p>
          <a:p>
            <a:pPr marL="171450" indent="-171450">
              <a:buFont typeface="Arial" panose="020B0604020202020204" pitchFamily="34" charset="0"/>
              <a:buChar char="•"/>
            </a:pPr>
            <a:endParaRPr lang="en-US" sz="1200" dirty="0"/>
          </a:p>
        </p:txBody>
      </p:sp>
      <p:sp>
        <p:nvSpPr>
          <p:cNvPr id="33" name="TextBox 32">
            <a:extLst>
              <a:ext uri="{FF2B5EF4-FFF2-40B4-BE49-F238E27FC236}">
                <a16:creationId xmlns:a16="http://schemas.microsoft.com/office/drawing/2014/main" id="{99C93A03-53FF-3744-8EA2-D2530D2EF121}"/>
              </a:ext>
            </a:extLst>
          </p:cNvPr>
          <p:cNvSpPr txBox="1"/>
          <p:nvPr/>
        </p:nvSpPr>
        <p:spPr>
          <a:xfrm>
            <a:off x="4730160" y="191366"/>
            <a:ext cx="4071035" cy="369332"/>
          </a:xfrm>
          <a:prstGeom prst="rect">
            <a:avLst/>
          </a:prstGeom>
          <a:noFill/>
        </p:spPr>
        <p:txBody>
          <a:bodyPr wrap="square" rtlCol="0">
            <a:spAutoFit/>
          </a:bodyPr>
          <a:lstStyle/>
          <a:p>
            <a:r>
              <a:rPr lang="en-US" sz="1800" dirty="0"/>
              <a:t>User actions for tracking and analysis </a:t>
            </a:r>
          </a:p>
        </p:txBody>
      </p:sp>
      <p:sp>
        <p:nvSpPr>
          <p:cNvPr id="4" name="TextBox 3">
            <a:extLst>
              <a:ext uri="{FF2B5EF4-FFF2-40B4-BE49-F238E27FC236}">
                <a16:creationId xmlns:a16="http://schemas.microsoft.com/office/drawing/2014/main" id="{37260F5C-9F2F-F343-8B2D-F13FE2E203BC}"/>
              </a:ext>
            </a:extLst>
          </p:cNvPr>
          <p:cNvSpPr txBox="1"/>
          <p:nvPr/>
        </p:nvSpPr>
        <p:spPr>
          <a:xfrm>
            <a:off x="961988" y="400672"/>
            <a:ext cx="2663279" cy="369332"/>
          </a:xfrm>
          <a:prstGeom prst="rect">
            <a:avLst/>
          </a:prstGeom>
          <a:noFill/>
        </p:spPr>
        <p:txBody>
          <a:bodyPr wrap="square" rtlCol="0">
            <a:spAutoFit/>
          </a:bodyPr>
          <a:lstStyle/>
          <a:p>
            <a:r>
              <a:rPr lang="en-US" sz="1800" dirty="0"/>
              <a:t>Hypothesis Validation</a:t>
            </a:r>
          </a:p>
        </p:txBody>
      </p:sp>
      <p:sp>
        <p:nvSpPr>
          <p:cNvPr id="6" name="TextBox 5">
            <a:extLst>
              <a:ext uri="{FF2B5EF4-FFF2-40B4-BE49-F238E27FC236}">
                <a16:creationId xmlns:a16="http://schemas.microsoft.com/office/drawing/2014/main" id="{F1D0D744-EAC0-0041-8DD0-F22781AD80A9}"/>
              </a:ext>
            </a:extLst>
          </p:cNvPr>
          <p:cNvSpPr txBox="1"/>
          <p:nvPr/>
        </p:nvSpPr>
        <p:spPr>
          <a:xfrm>
            <a:off x="4572000" y="898831"/>
            <a:ext cx="3394127" cy="2462213"/>
          </a:xfrm>
          <a:prstGeom prst="rect">
            <a:avLst/>
          </a:prstGeom>
          <a:noFill/>
        </p:spPr>
        <p:txBody>
          <a:bodyPr wrap="square" rtlCol="0">
            <a:spAutoFit/>
          </a:bodyPr>
          <a:lstStyle/>
          <a:p>
            <a:r>
              <a:rPr lang="en-US" sz="1100" dirty="0"/>
              <a:t>To measure the effectiveness of the feature, there are a couple user actions we can track and use as metrics. We would release the new feature in a small but diverse set of users for testing, and compare accuracy metrics between the two pools. </a:t>
            </a:r>
          </a:p>
          <a:p>
            <a:endParaRPr lang="en-US" sz="1100" dirty="0"/>
          </a:p>
          <a:p>
            <a:r>
              <a:rPr lang="en-US" sz="1100" dirty="0"/>
              <a:t>Furthermore, we would want to track the number of times user’s use the optional ability to click the dependency arrows and see the example set screen. This tells us what fraction of users find the interactive visualization helpful enough to keep on using it to view examples.</a:t>
            </a:r>
          </a:p>
          <a:p>
            <a:endParaRPr lang="en-US" sz="1100" dirty="0"/>
          </a:p>
          <a:p>
            <a:endParaRPr lang="en-US" sz="1100" dirty="0"/>
          </a:p>
        </p:txBody>
      </p:sp>
    </p:spTree>
    <p:extLst>
      <p:ext uri="{BB962C8B-B14F-4D97-AF65-F5344CB8AC3E}">
        <p14:creationId xmlns:p14="http://schemas.microsoft.com/office/powerpoint/2010/main" val="2896911388"/>
      </p:ext>
    </p:extLst>
  </p:cSld>
  <p:clrMapOvr>
    <a:masterClrMapping/>
  </p:clrMapOvr>
</p:sld>
</file>

<file path=ppt/theme/theme1.xml><?xml version="1.0" encoding="utf-8"?>
<a:theme xmlns:a="http://schemas.openxmlformats.org/drawingml/2006/main"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2449</TotalTime>
  <Words>600</Words>
  <Application>Microsoft Macintosh PowerPoint</Application>
  <PresentationFormat>On-screen Show (16:9)</PresentationFormat>
  <Paragraphs>41</Paragraphs>
  <Slides>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Playfair Display</vt:lpstr>
      <vt:lpstr>Calibri</vt:lpstr>
      <vt:lpstr>Arial</vt:lpstr>
      <vt:lpstr>Lato</vt:lpstr>
      <vt:lpstr>Blue &amp; Gold</vt:lpstr>
      <vt:lpstr>Interactive Dependency Visualization for deeper language understanding</vt:lpstr>
      <vt:lpstr>Motivation</vt:lpstr>
      <vt:lpstr>PowerPoint Presentation</vt:lpstr>
      <vt:lpstr>Technical detail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Dependency Visualization for deeper language understanding</dc:title>
  <cp:lastModifiedBy>Jaidev Shah</cp:lastModifiedBy>
  <cp:revision>13</cp:revision>
  <dcterms:modified xsi:type="dcterms:W3CDTF">2019-12-08T06:11:27Z</dcterms:modified>
</cp:coreProperties>
</file>